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9" r:id="rId5"/>
    <p:sldId id="260" r:id="rId6"/>
    <p:sldId id="261" r:id="rId7"/>
    <p:sldId id="264" r:id="rId8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bremen.de + schwarzesbrett.bremen.de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Seitenansichten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Tabelle1!$A$2:$A$5</c:f>
              <c:numCache>
                <c:formatCode>mmm\-yy</c:formatCode>
                <c:ptCount val="4"/>
                <c:pt idx="0">
                  <c:v>45017</c:v>
                </c:pt>
                <c:pt idx="1">
                  <c:v>45047</c:v>
                </c:pt>
                <c:pt idx="2">
                  <c:v>45078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3358762</c:v>
                </c:pt>
                <c:pt idx="1">
                  <c:v>3476647</c:v>
                </c:pt>
                <c:pt idx="2">
                  <c:v>3279958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F-4719-BB7F-6BD827722E4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Besuche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Tabelle1!$A$2:$A$5</c:f>
              <c:numCache>
                <c:formatCode>mmm\-yy</c:formatCode>
                <c:ptCount val="4"/>
                <c:pt idx="0">
                  <c:v>45017</c:v>
                </c:pt>
                <c:pt idx="1">
                  <c:v>45047</c:v>
                </c:pt>
                <c:pt idx="2">
                  <c:v>45078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745237</c:v>
                </c:pt>
                <c:pt idx="1">
                  <c:v>826075</c:v>
                </c:pt>
                <c:pt idx="2">
                  <c:v>811472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F-4719-BB7F-6BD827722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4988000"/>
        <c:axId val="1004981344"/>
      </c:barChart>
      <c:dateAx>
        <c:axId val="1004988000"/>
        <c:scaling>
          <c:orientation val="minMax"/>
          <c:max val="45078"/>
          <c:min val="45017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4981344"/>
        <c:crosses val="autoZero"/>
        <c:auto val="1"/>
        <c:lblOffset val="100"/>
        <c:baseTimeUnit val="months"/>
      </c:dateAx>
      <c:valAx>
        <c:axId val="100498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498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Gerätenutzung Apr-Jun 23 
(gemessen in Besuche)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Gerätenutzung Jan-Mär 22 
(gemessen in Besuche)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5F7-4492-8409-39D4FA07A1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5F7-4492-8409-39D4FA07A1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F7-4492-8409-39D4FA07A1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F7-4492-8409-39D4FA07A131}"/>
              </c:ext>
            </c:extLst>
          </c:dPt>
          <c:dLbls>
            <c:dLbl>
              <c:idx val="0"/>
              <c:layout>
                <c:manualLayout>
                  <c:x val="-9.3749999999999917E-2"/>
                  <c:y val="-6.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5F7-4492-8409-39D4FA07A131}"/>
                </c:ext>
              </c:extLst>
            </c:dLbl>
            <c:dLbl>
              <c:idx val="1"/>
              <c:layout>
                <c:manualLayout>
                  <c:x val="8.9583333333333334E-2"/>
                  <c:y val="6.24999999999994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5F7-4492-8409-39D4FA07A131}"/>
                </c:ext>
              </c:extLst>
            </c:dLbl>
            <c:dLbl>
              <c:idx val="2"/>
              <c:layout>
                <c:manualLayout>
                  <c:x val="1.6666666666666666E-2"/>
                  <c:y val="0.10312499999999999"/>
                </c:manualLayout>
              </c:layout>
              <c:tx>
                <c:rich>
                  <a:bodyPr/>
                  <a:lstStyle/>
                  <a:p>
                    <a:fld id="{2EF836BF-2DA7-4C26-BF07-A322CA9835BB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F7-4492-8409-39D4FA07A1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F7-4492-8409-39D4FA07A1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Smartphone</c:v>
                </c:pt>
                <c:pt idx="1">
                  <c:v>Desktop</c:v>
                </c:pt>
                <c:pt idx="2">
                  <c:v>Tablet</c:v>
                </c:pt>
                <c:pt idx="3">
                  <c:v>Sonstiges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60</c:v>
                </c:pt>
                <c:pt idx="1">
                  <c:v>35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7-4492-8409-39D4FA07A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929712" y="6320225"/>
            <a:ext cx="1943015" cy="449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053465"/>
          </a:xfrm>
          <a:custGeom>
            <a:avLst/>
            <a:gdLst/>
            <a:ahLst/>
            <a:cxnLst/>
            <a:rect l="l" t="t" r="r" b="b"/>
            <a:pathLst>
              <a:path w="9144000" h="1053465">
                <a:moveTo>
                  <a:pt x="0" y="1053084"/>
                </a:moveTo>
                <a:lnTo>
                  <a:pt x="9144000" y="1053084"/>
                </a:lnTo>
                <a:lnTo>
                  <a:pt x="9144000" y="0"/>
                </a:lnTo>
                <a:lnTo>
                  <a:pt x="0" y="0"/>
                </a:lnTo>
                <a:lnTo>
                  <a:pt x="0" y="105308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29712" y="6320225"/>
            <a:ext cx="1943015" cy="449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184391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4">
                <a:moveTo>
                  <a:pt x="0" y="0"/>
                </a:moveTo>
                <a:lnTo>
                  <a:pt x="9144000" y="1587"/>
                </a:lnTo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35952" y="266700"/>
            <a:ext cx="1632203" cy="534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568" y="1792985"/>
            <a:ext cx="3864863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3390" y="1656079"/>
            <a:ext cx="8237219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fb-bremen.d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wfb-bremen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www.wfb-bremen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b-bremen.d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wfb-bremen.d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b-bremen.d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men.de/mediadaten" TargetMode="External"/><Relationship Id="rId2" Type="http://schemas.openxmlformats.org/officeDocument/2006/relationships/hyperlink" Target="http://www.wfb-bremen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erbung@bremen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940" y="6452406"/>
            <a:ext cx="115379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20" dirty="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www</a:t>
            </a:r>
            <a:r>
              <a:rPr sz="1000" spc="5" dirty="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.</a:t>
            </a:r>
            <a:r>
              <a:rPr sz="1000" spc="-20" dirty="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w</a:t>
            </a:r>
            <a:r>
              <a:rPr sz="1000" spc="5" dirty="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f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b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-bre</a:t>
            </a:r>
            <a:r>
              <a:rPr sz="1000" spc="15" dirty="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m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en.de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35952" y="266700"/>
            <a:ext cx="1632203" cy="534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3"/>
            <a:ext cx="9144000" cy="2385060"/>
          </a:xfrm>
          <a:custGeom>
            <a:avLst/>
            <a:gdLst/>
            <a:ahLst/>
            <a:cxnLst/>
            <a:rect l="l" t="t" r="r" b="b"/>
            <a:pathLst>
              <a:path w="9144000" h="2385060">
                <a:moveTo>
                  <a:pt x="0" y="2385060"/>
                </a:moveTo>
                <a:lnTo>
                  <a:pt x="9144000" y="2385060"/>
                </a:lnTo>
                <a:lnTo>
                  <a:pt x="9144000" y="0"/>
                </a:lnTo>
                <a:lnTo>
                  <a:pt x="0" y="0"/>
                </a:lnTo>
                <a:lnTo>
                  <a:pt x="0" y="2385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514599"/>
            <a:ext cx="9144000" cy="4343400"/>
          </a:xfrm>
          <a:custGeom>
            <a:avLst/>
            <a:gdLst/>
            <a:ahLst/>
            <a:cxnLst/>
            <a:rect l="l" t="t" r="r" b="b"/>
            <a:pathLst>
              <a:path w="9144000" h="4343400">
                <a:moveTo>
                  <a:pt x="0" y="4343400"/>
                </a:moveTo>
                <a:lnTo>
                  <a:pt x="9144000" y="4343400"/>
                </a:lnTo>
                <a:lnTo>
                  <a:pt x="91440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 </a:t>
            </a:r>
            <a:r>
              <a:rPr dirty="0"/>
              <a:t>- </a:t>
            </a:r>
            <a:r>
              <a:rPr spc="-5" dirty="0"/>
              <a:t>Abteilung</a:t>
            </a:r>
            <a:r>
              <a:rPr spc="-80" dirty="0"/>
              <a:t> </a:t>
            </a:r>
            <a:r>
              <a:rPr spc="-5" dirty="0"/>
              <a:t>Online</a:t>
            </a:r>
          </a:p>
        </p:txBody>
      </p:sp>
      <p:sp>
        <p:nvSpPr>
          <p:cNvPr id="7" name="object 7"/>
          <p:cNvSpPr/>
          <p:nvPr/>
        </p:nvSpPr>
        <p:spPr>
          <a:xfrm>
            <a:off x="6248400" y="5867400"/>
            <a:ext cx="2519172" cy="670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382011"/>
            <a:ext cx="9144000" cy="2570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4323" y="641604"/>
            <a:ext cx="1434083" cy="469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449" y="538734"/>
            <a:ext cx="1708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Leistungswerte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4240" y="6439706"/>
            <a:ext cx="117919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www.wfb-bremen.de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50FA93AC-5389-4528-8B61-C63486391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89241"/>
              </p:ext>
            </p:extLst>
          </p:nvPr>
        </p:nvGraphicFramePr>
        <p:xfrm>
          <a:off x="762000" y="5096076"/>
          <a:ext cx="5183421" cy="780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1358">
                  <a:extLst>
                    <a:ext uri="{9D8B030D-6E8A-4147-A177-3AD203B41FA5}">
                      <a16:colId xmlns:a16="http://schemas.microsoft.com/office/drawing/2014/main" val="1091042708"/>
                    </a:ext>
                  </a:extLst>
                </a:gridCol>
                <a:gridCol w="1244021">
                  <a:extLst>
                    <a:ext uri="{9D8B030D-6E8A-4147-A177-3AD203B41FA5}">
                      <a16:colId xmlns:a16="http://schemas.microsoft.com/office/drawing/2014/main" val="4089464422"/>
                    </a:ext>
                  </a:extLst>
                </a:gridCol>
                <a:gridCol w="1244021">
                  <a:extLst>
                    <a:ext uri="{9D8B030D-6E8A-4147-A177-3AD203B41FA5}">
                      <a16:colId xmlns:a16="http://schemas.microsoft.com/office/drawing/2014/main" val="1890288631"/>
                    </a:ext>
                  </a:extLst>
                </a:gridCol>
                <a:gridCol w="1244021">
                  <a:extLst>
                    <a:ext uri="{9D8B030D-6E8A-4147-A177-3AD203B41FA5}">
                      <a16:colId xmlns:a16="http://schemas.microsoft.com/office/drawing/2014/main" val="774783660"/>
                    </a:ext>
                  </a:extLst>
                </a:gridCol>
              </a:tblGrid>
              <a:tr h="260216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 23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 23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7063482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Seitenansichten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335.8762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3.476.647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3.279.958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8855755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Besuche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745.237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826.075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811.472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4577956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0F56BB4-9D78-480F-80EC-F1B655BB2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894378"/>
              </p:ext>
            </p:extLst>
          </p:nvPr>
        </p:nvGraphicFramePr>
        <p:xfrm>
          <a:off x="762000" y="1401436"/>
          <a:ext cx="60960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53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78867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800" b="1" dirty="0"/>
              <a:t>Mobile </a:t>
            </a:r>
            <a:r>
              <a:rPr lang="en-US" sz="1800" b="1" dirty="0" err="1"/>
              <a:t>Nutzung</a:t>
            </a:r>
            <a:r>
              <a:rPr lang="en-US" sz="1800" b="1" dirty="0"/>
              <a:t> bremen.de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04240" y="6439706"/>
            <a:ext cx="11791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600"/>
              </a:spcAft>
            </a:pPr>
            <a:r>
              <a:rPr lang="de-DE" sz="1000" spc="-5">
                <a:solidFill>
                  <a:srgbClr val="7E7E7E"/>
                </a:solidFill>
                <a:latin typeface="Arial"/>
                <a:cs typeface="Arial"/>
                <a:hlinkClick r:id="rId2"/>
              </a:rPr>
              <a:t>www.wfb-bremen.de</a:t>
            </a:r>
            <a:endParaRPr lang="de-DE" sz="1000">
              <a:latin typeface="Arial"/>
              <a:cs typeface="Arial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94C96A1-7D0A-48E1-83E9-92B282864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942565"/>
              </p:ext>
            </p:extLst>
          </p:nvPr>
        </p:nvGraphicFramePr>
        <p:xfrm>
          <a:off x="1219200" y="1295400"/>
          <a:ext cx="6629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510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251" y="538734"/>
            <a:ext cx="1714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Festplatzierung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9882" y="1259789"/>
            <a:ext cx="3422015" cy="380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Attraktive </a:t>
            </a:r>
            <a:r>
              <a:rPr sz="1800" spc="-5" dirty="0">
                <a:latin typeface="Arial"/>
                <a:cs typeface="Arial"/>
              </a:rPr>
              <a:t>Platzierung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</a:t>
            </a:r>
          </a:p>
          <a:p>
            <a:pPr marL="35369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Inhaltsbereich</a:t>
            </a:r>
            <a:endParaRPr sz="1800" dirty="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Motiv ist </a:t>
            </a:r>
            <a:r>
              <a:rPr sz="1800" spc="-5" dirty="0">
                <a:latin typeface="Arial"/>
                <a:cs typeface="Arial"/>
              </a:rPr>
              <a:t>dauerhaft sichtbar</a:t>
            </a:r>
            <a:endParaRPr sz="1800" dirty="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Format </a:t>
            </a:r>
            <a:r>
              <a:rPr sz="1800" spc="-5" dirty="0">
                <a:latin typeface="Arial"/>
                <a:cs typeface="Arial"/>
              </a:rPr>
              <a:t>224 </a:t>
            </a:r>
            <a:r>
              <a:rPr sz="1800" dirty="0">
                <a:latin typeface="Arial"/>
                <a:cs typeface="Arial"/>
              </a:rPr>
              <a:t>x </a:t>
            </a:r>
            <a:r>
              <a:rPr sz="1800" spc="-5" dirty="0">
                <a:latin typeface="Arial"/>
                <a:cs typeface="Arial"/>
              </a:rPr>
              <a:t>224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Pixel</a:t>
            </a:r>
            <a:endParaRPr sz="1800" dirty="0">
              <a:latin typeface="Arial"/>
              <a:cs typeface="Arial"/>
            </a:endParaRPr>
          </a:p>
          <a:p>
            <a:pPr marL="353695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ohne </a:t>
            </a:r>
            <a:r>
              <a:rPr sz="1800" spc="-55" dirty="0">
                <a:latin typeface="Arial"/>
                <a:cs typeface="Arial"/>
              </a:rPr>
              <a:t>Text </a:t>
            </a:r>
            <a:r>
              <a:rPr sz="1800" spc="-5" dirty="0">
                <a:latin typeface="Arial"/>
                <a:cs typeface="Arial"/>
              </a:rPr>
              <a:t>und 224 </a:t>
            </a:r>
            <a:r>
              <a:rPr sz="1800" dirty="0">
                <a:latin typeface="Arial"/>
                <a:cs typeface="Arial"/>
              </a:rPr>
              <a:t>x </a:t>
            </a:r>
            <a:r>
              <a:rPr sz="1800" spc="-5" dirty="0">
                <a:latin typeface="Arial"/>
                <a:cs typeface="Arial"/>
              </a:rPr>
              <a:t>288 Pixel  </a:t>
            </a:r>
            <a:r>
              <a:rPr sz="1800" dirty="0">
                <a:latin typeface="Arial"/>
                <a:cs typeface="Arial"/>
              </a:rPr>
              <a:t>mit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Text</a:t>
            </a:r>
            <a:endParaRPr sz="1800" dirty="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Drei Platzierungen pro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Seite</a:t>
            </a:r>
            <a:endParaRPr sz="1800" dirty="0">
              <a:latin typeface="Arial"/>
              <a:cs typeface="Arial"/>
            </a:endParaRPr>
          </a:p>
          <a:p>
            <a:pPr marL="353695" marR="111760" indent="-34099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Platzierung </a:t>
            </a:r>
            <a:r>
              <a:rPr sz="1800" spc="-10" dirty="0">
                <a:latin typeface="Arial"/>
                <a:cs typeface="Arial"/>
              </a:rPr>
              <a:t>auf der </a:t>
            </a:r>
            <a:r>
              <a:rPr sz="1800" dirty="0">
                <a:latin typeface="Arial"/>
                <a:cs typeface="Arial"/>
              </a:rPr>
              <a:t>Startseite  </a:t>
            </a:r>
            <a:r>
              <a:rPr sz="1800" spc="-5" dirty="0">
                <a:latin typeface="Arial"/>
                <a:cs typeface="Arial"/>
              </a:rPr>
              <a:t>oder in jeder </a:t>
            </a:r>
            <a:r>
              <a:rPr sz="1800" spc="-10" dirty="0">
                <a:latin typeface="Arial"/>
                <a:cs typeface="Arial"/>
              </a:rPr>
              <a:t>gewünschten  </a:t>
            </a:r>
            <a:r>
              <a:rPr sz="1800" spc="-5" dirty="0">
                <a:latin typeface="Arial"/>
                <a:cs typeface="Arial"/>
              </a:rPr>
              <a:t>Rubrik</a:t>
            </a:r>
            <a:endParaRPr sz="1800" dirty="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20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Wunschverlinkung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32916"/>
            <a:ext cx="5477256" cy="3833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4240" y="6439706"/>
            <a:ext cx="117919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7E7E7E"/>
                </a:solidFill>
                <a:latin typeface="Arial"/>
                <a:cs typeface="Arial"/>
                <a:hlinkClick r:id="rId3"/>
              </a:rPr>
              <a:t>www.wfb-bremen.de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251" y="538734"/>
            <a:ext cx="1714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Festplatzierung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3880" y="1943480"/>
            <a:ext cx="3873500" cy="3531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77850" indent="-34099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Attraktive </a:t>
            </a:r>
            <a:r>
              <a:rPr sz="1800" spc="-5" dirty="0">
                <a:latin typeface="Arial"/>
                <a:cs typeface="Arial"/>
              </a:rPr>
              <a:t>Platzierung auf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der  Startseite </a:t>
            </a:r>
            <a:r>
              <a:rPr sz="1800" spc="-10" dirty="0">
                <a:latin typeface="Arial"/>
                <a:cs typeface="Arial"/>
              </a:rPr>
              <a:t>oder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jeder  gewünschten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Rubrik</a:t>
            </a:r>
            <a:endParaRPr sz="1800" dirty="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Motiv ist </a:t>
            </a:r>
            <a:r>
              <a:rPr sz="1800" spc="-5" dirty="0">
                <a:latin typeface="Arial"/>
                <a:cs typeface="Arial"/>
              </a:rPr>
              <a:t>dauerhaft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sichtbar</a:t>
            </a:r>
            <a:endParaRPr sz="1800" dirty="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Format </a:t>
            </a:r>
            <a:r>
              <a:rPr lang="de-DE" sz="1800" spc="-10" dirty="0">
                <a:latin typeface="Arial"/>
                <a:cs typeface="Arial"/>
              </a:rPr>
              <a:t>303</a:t>
            </a:r>
            <a:r>
              <a:rPr sz="1800" spc="-10" dirty="0">
                <a:latin typeface="Arial"/>
                <a:cs typeface="Arial"/>
              </a:rPr>
              <a:t>x</a:t>
            </a:r>
            <a:r>
              <a:rPr lang="de-DE" sz="1800" spc="-10" dirty="0">
                <a:latin typeface="Arial"/>
                <a:cs typeface="Arial"/>
              </a:rPr>
              <a:t>303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Pixel</a:t>
            </a:r>
            <a:endParaRPr sz="1800" dirty="0">
              <a:latin typeface="Arial"/>
              <a:cs typeface="Arial"/>
            </a:endParaRPr>
          </a:p>
          <a:p>
            <a:pPr marL="353695" marR="448945" indent="-340995">
              <a:lnSpc>
                <a:spcPct val="100000"/>
              </a:lnSpc>
              <a:spcBef>
                <a:spcPts val="120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Ein bis </a:t>
            </a:r>
            <a:r>
              <a:rPr sz="1800" spc="-15" dirty="0">
                <a:latin typeface="Arial"/>
                <a:cs typeface="Arial"/>
              </a:rPr>
              <a:t>zwei </a:t>
            </a:r>
            <a:r>
              <a:rPr sz="1800" spc="-5" dirty="0">
                <a:latin typeface="Arial"/>
                <a:cs typeface="Arial"/>
              </a:rPr>
              <a:t>Platzierungen pro  Seite</a:t>
            </a:r>
            <a:endParaRPr sz="1800" dirty="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Wunschverlinkung</a:t>
            </a:r>
            <a:endParaRPr sz="1800" dirty="0">
              <a:latin typeface="Arial"/>
              <a:cs typeface="Arial"/>
            </a:endParaRPr>
          </a:p>
          <a:p>
            <a:pPr marL="353695" marR="5080" indent="-34099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Platzierung bereits ab </a:t>
            </a:r>
            <a:r>
              <a:rPr lang="de-DE" sz="1800" spc="-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00 Euro im  Monat möglich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311" y="1988820"/>
            <a:ext cx="4721352" cy="331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6179" y="4491215"/>
            <a:ext cx="688860" cy="743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5707" y="4750942"/>
            <a:ext cx="371475" cy="425450"/>
          </a:xfrm>
          <a:custGeom>
            <a:avLst/>
            <a:gdLst/>
            <a:ahLst/>
            <a:cxnLst/>
            <a:rect l="l" t="t" r="r" b="b"/>
            <a:pathLst>
              <a:path w="371475" h="425450">
                <a:moveTo>
                  <a:pt x="69116" y="80330"/>
                </a:moveTo>
                <a:lnTo>
                  <a:pt x="78686" y="132352"/>
                </a:lnTo>
                <a:lnTo>
                  <a:pt x="330707" y="425449"/>
                </a:lnTo>
                <a:lnTo>
                  <a:pt x="371220" y="390778"/>
                </a:lnTo>
                <a:lnTo>
                  <a:pt x="119117" y="97602"/>
                </a:lnTo>
                <a:lnTo>
                  <a:pt x="69116" y="80330"/>
                </a:lnTo>
                <a:close/>
              </a:path>
              <a:path w="371475" h="425450">
                <a:moveTo>
                  <a:pt x="0" y="0"/>
                </a:moveTo>
                <a:lnTo>
                  <a:pt x="41909" y="227202"/>
                </a:lnTo>
                <a:lnTo>
                  <a:pt x="72897" y="248538"/>
                </a:lnTo>
                <a:lnTo>
                  <a:pt x="82734" y="244607"/>
                </a:lnTo>
                <a:lnTo>
                  <a:pt x="90058" y="237474"/>
                </a:lnTo>
                <a:lnTo>
                  <a:pt x="94168" y="228125"/>
                </a:lnTo>
                <a:lnTo>
                  <a:pt x="94360" y="217550"/>
                </a:lnTo>
                <a:lnTo>
                  <a:pt x="78686" y="132352"/>
                </a:lnTo>
                <a:lnTo>
                  <a:pt x="14350" y="57530"/>
                </a:lnTo>
                <a:lnTo>
                  <a:pt x="54737" y="22732"/>
                </a:lnTo>
                <a:lnTo>
                  <a:pt x="65787" y="22732"/>
                </a:lnTo>
                <a:lnTo>
                  <a:pt x="0" y="0"/>
                </a:lnTo>
                <a:close/>
              </a:path>
              <a:path w="371475" h="425450">
                <a:moveTo>
                  <a:pt x="54737" y="22732"/>
                </a:moveTo>
                <a:lnTo>
                  <a:pt x="14350" y="57530"/>
                </a:lnTo>
                <a:lnTo>
                  <a:pt x="78686" y="132352"/>
                </a:lnTo>
                <a:lnTo>
                  <a:pt x="69116" y="80330"/>
                </a:lnTo>
                <a:lnTo>
                  <a:pt x="25907" y="65404"/>
                </a:lnTo>
                <a:lnTo>
                  <a:pt x="60832" y="35305"/>
                </a:lnTo>
                <a:lnTo>
                  <a:pt x="65548" y="35305"/>
                </a:lnTo>
                <a:lnTo>
                  <a:pt x="54737" y="22732"/>
                </a:lnTo>
                <a:close/>
              </a:path>
              <a:path w="371475" h="425450">
                <a:moveTo>
                  <a:pt x="65787" y="22732"/>
                </a:moveTo>
                <a:lnTo>
                  <a:pt x="54737" y="22732"/>
                </a:lnTo>
                <a:lnTo>
                  <a:pt x="119117" y="97602"/>
                </a:lnTo>
                <a:lnTo>
                  <a:pt x="200913" y="125856"/>
                </a:lnTo>
                <a:lnTo>
                  <a:pt x="211445" y="127277"/>
                </a:lnTo>
                <a:lnTo>
                  <a:pt x="221345" y="124650"/>
                </a:lnTo>
                <a:lnTo>
                  <a:pt x="229506" y="118498"/>
                </a:lnTo>
                <a:lnTo>
                  <a:pt x="234822" y="109346"/>
                </a:lnTo>
                <a:lnTo>
                  <a:pt x="236243" y="98833"/>
                </a:lnTo>
                <a:lnTo>
                  <a:pt x="233616" y="88963"/>
                </a:lnTo>
                <a:lnTo>
                  <a:pt x="227464" y="80807"/>
                </a:lnTo>
                <a:lnTo>
                  <a:pt x="218312" y="75437"/>
                </a:lnTo>
                <a:lnTo>
                  <a:pt x="65787" y="22732"/>
                </a:lnTo>
                <a:close/>
              </a:path>
              <a:path w="371475" h="425450">
                <a:moveTo>
                  <a:pt x="65548" y="35305"/>
                </a:moveTo>
                <a:lnTo>
                  <a:pt x="60832" y="35305"/>
                </a:lnTo>
                <a:lnTo>
                  <a:pt x="69116" y="80330"/>
                </a:lnTo>
                <a:lnTo>
                  <a:pt x="119117" y="97602"/>
                </a:lnTo>
                <a:lnTo>
                  <a:pt x="65548" y="35305"/>
                </a:lnTo>
                <a:close/>
              </a:path>
              <a:path w="371475" h="425450">
                <a:moveTo>
                  <a:pt x="60832" y="35305"/>
                </a:moveTo>
                <a:lnTo>
                  <a:pt x="25907" y="65404"/>
                </a:lnTo>
                <a:lnTo>
                  <a:pt x="69116" y="80330"/>
                </a:lnTo>
                <a:lnTo>
                  <a:pt x="60832" y="353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4240" y="6439706"/>
            <a:ext cx="117919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7E7E7E"/>
                </a:solidFill>
                <a:latin typeface="Arial"/>
                <a:cs typeface="Arial"/>
                <a:hlinkClick r:id="rId4"/>
              </a:rPr>
              <a:t>www.wfb-bremen.de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Grafik 8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C45E1C40-16F2-311E-A189-5764AD1BAF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t="8879" r="17484" b="10750"/>
          <a:stretch/>
        </p:blipFill>
        <p:spPr>
          <a:xfrm>
            <a:off x="31425" y="1743092"/>
            <a:ext cx="4868230" cy="393264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6ACA715-08B6-DF11-9991-987CDA2DABB4}"/>
              </a:ext>
            </a:extLst>
          </p:cNvPr>
          <p:cNvSpPr/>
          <p:nvPr/>
        </p:nvSpPr>
        <p:spPr>
          <a:xfrm>
            <a:off x="3352800" y="4114800"/>
            <a:ext cx="1502663" cy="1484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798D83B-4CC3-4528-324C-6E71151EB124}"/>
              </a:ext>
            </a:extLst>
          </p:cNvPr>
          <p:cNvCxnSpPr>
            <a:cxnSpLocks/>
          </p:cNvCxnSpPr>
          <p:nvPr/>
        </p:nvCxnSpPr>
        <p:spPr>
          <a:xfrm>
            <a:off x="2895600" y="4838147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449" y="538734"/>
            <a:ext cx="662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2897" y="4752594"/>
            <a:ext cx="52063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Attraktive </a:t>
            </a:r>
            <a:r>
              <a:rPr sz="1800" spc="-5" dirty="0">
                <a:latin typeface="Arial"/>
                <a:cs typeface="Arial"/>
              </a:rPr>
              <a:t>Platzierung auf der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Startseite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Motiv </a:t>
            </a:r>
            <a:r>
              <a:rPr sz="1800" spc="-5" dirty="0">
                <a:latin typeface="Arial"/>
                <a:cs typeface="Arial"/>
              </a:rPr>
              <a:t>sichtbar im </a:t>
            </a:r>
            <a:r>
              <a:rPr sz="1800" spc="-10" dirty="0">
                <a:latin typeface="Arial"/>
                <a:cs typeface="Arial"/>
              </a:rPr>
              <a:t>Wechsel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5" dirty="0">
                <a:latin typeface="Arial"/>
                <a:cs typeface="Arial"/>
              </a:rPr>
              <a:t>aktuellen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Themen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Format </a:t>
            </a:r>
            <a:r>
              <a:rPr sz="1800" spc="-10" dirty="0">
                <a:latin typeface="Arial"/>
                <a:cs typeface="Arial"/>
              </a:rPr>
              <a:t>944 </a:t>
            </a:r>
            <a:r>
              <a:rPr sz="1800" dirty="0">
                <a:latin typeface="Arial"/>
                <a:cs typeface="Arial"/>
              </a:rPr>
              <a:t>x </a:t>
            </a:r>
            <a:r>
              <a:rPr sz="1800" spc="-10" dirty="0">
                <a:latin typeface="Arial"/>
                <a:cs typeface="Arial"/>
              </a:rPr>
              <a:t>427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Pixel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Maximal eine Platzierung pro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1143000"/>
            <a:ext cx="4642295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4240" y="6439706"/>
            <a:ext cx="117919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7E7E7E"/>
                </a:solidFill>
                <a:latin typeface="Arial"/>
                <a:cs typeface="Arial"/>
                <a:hlinkClick r:id="rId3"/>
              </a:rPr>
              <a:t>www.wfb-bremen.de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03301"/>
            <a:ext cx="2232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Arial"/>
                <a:cs typeface="Arial"/>
              </a:rPr>
              <a:t>Team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bremen.online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240" y="6439706"/>
            <a:ext cx="117919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www.wfb-bremen.de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044" y="1656079"/>
            <a:ext cx="7919720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36065" algn="l"/>
              </a:tabLst>
            </a:pPr>
            <a:r>
              <a:rPr sz="1800" b="1" spc="-10" dirty="0">
                <a:latin typeface="Arial"/>
                <a:cs typeface="Arial"/>
              </a:rPr>
              <a:t>Viele </a:t>
            </a:r>
            <a:r>
              <a:rPr sz="1800" b="1" dirty="0">
                <a:latin typeface="Arial"/>
                <a:cs typeface="Arial"/>
              </a:rPr>
              <a:t>Informationen zum </a:t>
            </a:r>
            <a:r>
              <a:rPr sz="1800" b="1" spc="-5" dirty="0">
                <a:latin typeface="Arial"/>
                <a:cs typeface="Arial"/>
              </a:rPr>
              <a:t>Thema </a:t>
            </a:r>
            <a:r>
              <a:rPr sz="1800" b="1" spc="-10" dirty="0">
                <a:latin typeface="Arial"/>
                <a:cs typeface="Arial"/>
              </a:rPr>
              <a:t>Werbung </a:t>
            </a:r>
            <a:r>
              <a:rPr sz="1800" b="1" dirty="0">
                <a:latin typeface="Arial"/>
                <a:cs typeface="Arial"/>
              </a:rPr>
              <a:t>auf dem Stadtportal </a:t>
            </a:r>
            <a:r>
              <a:rPr sz="1800" b="1" spc="-5" dirty="0">
                <a:latin typeface="Arial"/>
                <a:cs typeface="Arial"/>
              </a:rPr>
              <a:t>halten </a:t>
            </a:r>
            <a:r>
              <a:rPr sz="1800" b="1" spc="10" dirty="0">
                <a:latin typeface="Arial"/>
                <a:cs typeface="Arial"/>
              </a:rPr>
              <a:t>wir  </a:t>
            </a:r>
            <a:r>
              <a:rPr sz="1800" b="1" spc="-5" dirty="0">
                <a:latin typeface="Arial"/>
                <a:cs typeface="Arial"/>
              </a:rPr>
              <a:t>ebenfalls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auf	</a:t>
            </a:r>
            <a:r>
              <a:rPr sz="1800" b="1" u="sng" spc="-5" dirty="0">
                <a:solidFill>
                  <a:srgbClr val="002C4B"/>
                </a:solidFill>
                <a:uFill>
                  <a:solidFill>
                    <a:srgbClr val="002C4B"/>
                  </a:solidFill>
                </a:uFill>
                <a:latin typeface="Arial"/>
                <a:cs typeface="Arial"/>
                <a:hlinkClick r:id="rId3"/>
              </a:rPr>
              <a:t>http://www.bremen.de/mediadaten</a:t>
            </a:r>
            <a:r>
              <a:rPr sz="1800" b="1" spc="-5" dirty="0">
                <a:solidFill>
                  <a:srgbClr val="002C4B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b="1" spc="-5" dirty="0">
                <a:latin typeface="Arial"/>
                <a:cs typeface="Arial"/>
              </a:rPr>
              <a:t>für Sie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bereit.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4662170">
              <a:lnSpc>
                <a:spcPct val="155600"/>
              </a:lnSpc>
            </a:pPr>
            <a:r>
              <a:rPr sz="1800" dirty="0">
                <a:latin typeface="Arial"/>
                <a:cs typeface="Arial"/>
              </a:rPr>
              <a:t>Wir </a:t>
            </a:r>
            <a:r>
              <a:rPr sz="1800" spc="-5" dirty="0">
                <a:latin typeface="Arial"/>
                <a:cs typeface="Arial"/>
              </a:rPr>
              <a:t>freuen uns auf </a:t>
            </a:r>
            <a:r>
              <a:rPr sz="1800" dirty="0">
                <a:latin typeface="Arial"/>
                <a:cs typeface="Arial"/>
              </a:rPr>
              <a:t>Ihre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Anfrage!  </a:t>
            </a:r>
            <a:r>
              <a:rPr sz="1800" spc="-55" dirty="0">
                <a:latin typeface="Arial"/>
                <a:cs typeface="Arial"/>
              </a:rPr>
              <a:t>Team </a:t>
            </a:r>
            <a:r>
              <a:rPr sz="1800" spc="-5" dirty="0">
                <a:latin typeface="Arial"/>
                <a:cs typeface="Arial"/>
              </a:rPr>
              <a:t>Marketing  </a:t>
            </a:r>
            <a:r>
              <a:rPr sz="1800" u="sng" spc="-5" dirty="0">
                <a:solidFill>
                  <a:srgbClr val="002C4B"/>
                </a:solidFill>
                <a:uFill>
                  <a:solidFill>
                    <a:srgbClr val="002C4B"/>
                  </a:solidFill>
                </a:uFill>
                <a:latin typeface="Arial"/>
                <a:cs typeface="Arial"/>
                <a:hlinkClick r:id="rId4"/>
              </a:rPr>
              <a:t>werbung@bremen.de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latin typeface="Arial"/>
                <a:cs typeface="Arial"/>
              </a:rPr>
              <a:t>0421 166974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</Words>
  <Application>Microsoft Office PowerPoint</Application>
  <PresentationFormat>Bildschirmpräsentation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Marketing - Abteilung Online</vt:lpstr>
      <vt:lpstr>Leistungswerte</vt:lpstr>
      <vt:lpstr>Mobile Nutzung bremen.de</vt:lpstr>
      <vt:lpstr>Festplatzierung</vt:lpstr>
      <vt:lpstr>Festplatzierung</vt:lpstr>
      <vt:lpstr>Slider</vt:lpstr>
      <vt:lpstr>Team bremen.online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Nadine Reitz</dc:creator>
  <cp:lastModifiedBy>Jana Horn</cp:lastModifiedBy>
  <cp:revision>17</cp:revision>
  <dcterms:created xsi:type="dcterms:W3CDTF">2019-10-14T07:39:45Z</dcterms:created>
  <dcterms:modified xsi:type="dcterms:W3CDTF">2023-08-09T13:06:46Z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2019-07-15T00:00:00Z</vt:filetime>
  </property>
  <property fmtid="{D5CDD505-2E9C-101B-9397-08002B2CF9AE}" pid="3" name="Creator">
    <vt:lpwstr>Microsoft® PowerPoint® für Office 365</vt:lpwstr>
  </property>
  <property fmtid="{D5CDD505-2E9C-101B-9397-08002B2CF9AE}" pid="4" name="LastSaved">
    <vt:filetime>2019-10-14T00:00:00Z</vt:filetime>
  </property>
</Properties>
</file>